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259" r:id="rId2"/>
    <p:sldId id="260" r:id="rId3"/>
  </p:sldIdLst>
  <p:sldSz cx="9144000" cy="6858000" type="screen4x3"/>
  <p:notesSz cx="6735763" cy="98663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ECFF"/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400" d="100"/>
        <a:sy n="4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>
              <a:defRPr kumimoji="0" sz="1200" smtClean="0"/>
            </a:lvl1pPr>
          </a:lstStyle>
          <a:p>
            <a:pPr>
              <a:defRPr/>
            </a:pPr>
            <a:fld id="{51606C3C-4EF4-AD42-93D0-F3DFADE815C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048037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39775"/>
            <a:ext cx="493236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6300"/>
            <a:ext cx="493871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>
              <a:defRPr kumimoji="0" sz="1200" smtClean="0"/>
            </a:lvl1pPr>
          </a:lstStyle>
          <a:p>
            <a:pPr>
              <a:defRPr/>
            </a:pPr>
            <a:fld id="{047D4D77-950C-724C-9957-F87D6A9C2D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901841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05EC9B3-A13F-7C4F-B5F8-E5420C22B616}" type="slidenum">
              <a:rPr kumimoji="0" lang="en-US" altLang="ja-JP" sz="1200"/>
              <a:pPr/>
              <a:t>1</a:t>
            </a:fld>
            <a:endParaRPr kumimoji="0" lang="en-US" altLang="ja-JP" sz="1200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latin typeface="Times New Roman" charset="0"/>
              <a:ea typeface="ＭＳ Ｐゴシック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3B5B8B4-FD7F-6F4A-A46A-121E6F112DE3}" type="slidenum">
              <a:rPr kumimoji="0" lang="en-US" altLang="ja-JP" sz="1200"/>
              <a:pPr/>
              <a:t>2</a:t>
            </a:fld>
            <a:endParaRPr kumimoji="0" lang="en-US" altLang="ja-JP" sz="1200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kumimoji="0" lang="en-US" altLang="ja-JP" sz="2000">
                <a:solidFill>
                  <a:srgbClr val="FF0000"/>
                </a:solidFill>
                <a:latin typeface="Times New Roman" charset="0"/>
                <a:ea typeface="ＭＳ Ｐゴシック" charset="0"/>
              </a:rPr>
              <a:t>①</a:t>
            </a:r>
            <a:r>
              <a:rPr kumimoji="0" lang="ja-JP" altLang="en-US" sz="2000">
                <a:solidFill>
                  <a:srgbClr val="FF0000"/>
                </a:solidFill>
                <a:latin typeface="Times New Roman" charset="0"/>
                <a:ea typeface="ＭＳ Ｐゴシック" charset="0"/>
              </a:rPr>
              <a:t>から</a:t>
            </a:r>
            <a:r>
              <a:rPr kumimoji="0" lang="en-US" altLang="ja-JP" sz="2000">
                <a:solidFill>
                  <a:srgbClr val="FF0000"/>
                </a:solidFill>
                <a:latin typeface="Times New Roman" charset="0"/>
                <a:ea typeface="ＭＳ Ｐゴシック" charset="0"/>
              </a:rPr>
              <a:t>⑫</a:t>
            </a:r>
            <a:r>
              <a:rPr kumimoji="0" lang="ja-JP" altLang="en-US" sz="2000">
                <a:solidFill>
                  <a:srgbClr val="FF0000"/>
                </a:solidFill>
                <a:latin typeface="Times New Roman" charset="0"/>
                <a:ea typeface="ＭＳ Ｐゴシック" charset="0"/>
              </a:rPr>
              <a:t>の項目のうち、「なし」のものは記載しなくても可。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69147C-F6BA-B342-9728-DFFAFC111A81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337137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6F0547-CA09-5647-A2C0-4BBA12FF6166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18598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6F0547-CA09-5647-A2C0-4BBA12FF6166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93499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B69103-017F-AF43-8601-6619C9AE5B6E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1803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AAAD19-418D-DC48-BA79-18F3002E617C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268813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44D45F-C735-AB45-BA7C-89A1D92186C6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1932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D57383-096C-FC4F-8C9E-B7A6B07A2F63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956348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8D973D-4BC2-0043-95F9-5F1FA808076A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10556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C87904-489C-384C-9697-3F5236EF0C72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870655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6F0547-CA09-5647-A2C0-4BBA12FF6166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942101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857890-AACE-BF41-B464-A7013765B453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42808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86F0547-CA09-5647-A2C0-4BBA12FF6166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06742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 noChangeArrowheads="1"/>
          </p:cNvSpPr>
          <p:nvPr>
            <p:ph type="title"/>
          </p:nvPr>
        </p:nvSpPr>
        <p:spPr>
          <a:xfrm>
            <a:off x="405067" y="1978324"/>
            <a:ext cx="8083325" cy="1567133"/>
          </a:xfrm>
          <a:solidFill>
            <a:srgbClr val="CCECFF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>
            <a:normAutofit/>
          </a:bodyPr>
          <a:lstStyle/>
          <a:p>
            <a:pPr eaLnBrk="1" hangingPunct="1"/>
            <a:r>
              <a:rPr kumimoji="0" lang="ja-JP" altLang="en-US" sz="3600" b="1" dirty="0">
                <a:solidFill>
                  <a:schemeClr val="tx1"/>
                </a:solidFill>
                <a:latin typeface="+mj-ea"/>
              </a:rPr>
              <a:t>日本</a:t>
            </a:r>
            <a:r>
              <a:rPr kumimoji="0" lang="ja-JP" altLang="en-US" sz="3600" b="1" dirty="0">
                <a:latin typeface="+mj-ea"/>
              </a:rPr>
              <a:t>骨髄腫</a:t>
            </a:r>
            <a:r>
              <a:rPr kumimoji="0" lang="ja-JP" altLang="en-US" sz="3600" b="1" dirty="0">
                <a:solidFill>
                  <a:schemeClr val="tx1"/>
                </a:solidFill>
                <a:latin typeface="+mj-ea"/>
              </a:rPr>
              <a:t>学会</a:t>
            </a:r>
            <a:br>
              <a:rPr kumimoji="0" lang="en-US" altLang="ja-JP" sz="3600" b="1" dirty="0">
                <a:solidFill>
                  <a:schemeClr val="tx1"/>
                </a:solidFill>
                <a:latin typeface="+mj-ea"/>
              </a:rPr>
            </a:br>
            <a:r>
              <a:rPr kumimoji="0" lang="ja-JP" altLang="en-US" sz="3600" b="1" dirty="0">
                <a:solidFill>
                  <a:schemeClr val="tx1"/>
                </a:solidFill>
                <a:latin typeface="+mj-ea"/>
              </a:rPr>
              <a:t>ＣＯ Ｉ 開示</a:t>
            </a:r>
            <a:endParaRPr kumimoji="0" lang="en-US" altLang="ja-JP" sz="3600" b="1" i="1" dirty="0">
              <a:solidFill>
                <a:schemeClr val="tx1"/>
              </a:solidFill>
              <a:latin typeface="+mj-ea"/>
            </a:endParaRPr>
          </a:p>
        </p:txBody>
      </p:sp>
      <p:sp>
        <p:nvSpPr>
          <p:cNvPr id="15362" name="Rectangle 3"/>
          <p:cNvSpPr>
            <a:spLocks noGrp="1" noChangeArrowheads="1"/>
          </p:cNvSpPr>
          <p:nvPr>
            <p:ph idx="1"/>
          </p:nvPr>
        </p:nvSpPr>
        <p:spPr>
          <a:xfrm>
            <a:off x="412785" y="3716826"/>
            <a:ext cx="8195050" cy="1545505"/>
          </a:xfrm>
          <a:ln w="12700">
            <a:solidFill>
              <a:schemeClr val="tx1"/>
            </a:solidFill>
          </a:ln>
        </p:spPr>
        <p:txBody>
          <a:bodyPr/>
          <a:lstStyle/>
          <a:p>
            <a:pPr eaLnBrk="1" hangingPunct="1">
              <a:lnSpc>
                <a:spcPct val="120000"/>
              </a:lnSpc>
              <a:buFontTx/>
              <a:buNone/>
            </a:pPr>
            <a:r>
              <a:rPr kumimoji="0" lang="ja-JP" altLang="en-US" sz="2400" b="1" dirty="0">
                <a:latin typeface="+mj-ea"/>
                <a:ea typeface="+mj-ea"/>
              </a:rPr>
              <a:t>■</a:t>
            </a:r>
            <a:r>
              <a:rPr kumimoji="0" lang="en-US" altLang="ja-JP" sz="2400" b="1" dirty="0">
                <a:latin typeface="+mj-ea"/>
                <a:ea typeface="+mj-ea"/>
              </a:rPr>
              <a:t> </a:t>
            </a:r>
            <a:r>
              <a:rPr kumimoji="0" lang="ja-JP" altLang="en-US" sz="2200" b="1" dirty="0">
                <a:latin typeface="+mj-ea"/>
                <a:ea typeface="+mj-ea"/>
              </a:rPr>
              <a:t>開示すべき</a:t>
            </a:r>
            <a:r>
              <a:rPr kumimoji="0" lang="en-US" altLang="ja-JP" sz="2200" b="1" dirty="0">
                <a:latin typeface="+mj-ea"/>
                <a:ea typeface="+mj-ea"/>
              </a:rPr>
              <a:t>CO I </a:t>
            </a:r>
            <a:r>
              <a:rPr kumimoji="0" lang="ja-JP" altLang="en-US" sz="2200" b="1" dirty="0">
                <a:latin typeface="+mj-ea"/>
                <a:ea typeface="+mj-ea"/>
              </a:rPr>
              <a:t>関係にある企業などはありません。</a:t>
            </a:r>
            <a:endParaRPr kumimoji="0" lang="en-US" altLang="ja-JP" sz="2200" b="1" dirty="0">
              <a:latin typeface="+mj-ea"/>
              <a:ea typeface="+mj-ea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200" b="1" i="1" dirty="0">
                <a:latin typeface="+mj-ea"/>
                <a:ea typeface="+mj-ea"/>
              </a:rPr>
              <a:t>　</a:t>
            </a:r>
            <a:endParaRPr kumimoji="0" lang="en-US" altLang="ja-JP" sz="2200" b="1" i="1" dirty="0">
              <a:latin typeface="+mj-ea"/>
              <a:ea typeface="+mj-ea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400" b="1" dirty="0">
                <a:latin typeface="+mj-ea"/>
                <a:ea typeface="+mj-ea"/>
              </a:rPr>
              <a:t>■</a:t>
            </a:r>
            <a:r>
              <a:rPr kumimoji="0" lang="en-US" altLang="ja-JP" sz="2400" b="1" dirty="0">
                <a:latin typeface="+mj-ea"/>
                <a:ea typeface="+mj-ea"/>
              </a:rPr>
              <a:t> </a:t>
            </a:r>
            <a:r>
              <a:rPr kumimoji="0" lang="ja-JP" altLang="en-US" sz="2200" b="1" dirty="0">
                <a:latin typeface="+mj-ea"/>
                <a:ea typeface="+mj-ea"/>
              </a:rPr>
              <a:t>本研究は○○（機関名）において、</a:t>
            </a:r>
            <a:r>
              <a:rPr lang="ja-JP" altLang="en-US" sz="2000" dirty="0"/>
              <a:t>ＩＲＢ</a:t>
            </a:r>
            <a:r>
              <a:rPr kumimoji="0" lang="ja-JP" altLang="en-US" sz="2200" b="1" dirty="0">
                <a:latin typeface="+mj-ea"/>
                <a:ea typeface="+mj-ea"/>
              </a:rPr>
              <a:t>の承認を得ている。</a:t>
            </a:r>
            <a:endParaRPr kumimoji="0" lang="en-US" altLang="ja-JP" sz="2200" b="1" dirty="0">
              <a:latin typeface="+mj-ea"/>
              <a:ea typeface="+mj-ea"/>
            </a:endParaRPr>
          </a:p>
        </p:txBody>
      </p:sp>
      <p:sp>
        <p:nvSpPr>
          <p:cNvPr id="15363" name="正方形/長方形 3"/>
          <p:cNvSpPr>
            <a:spLocks noChangeArrowheads="1"/>
          </p:cNvSpPr>
          <p:nvPr/>
        </p:nvSpPr>
        <p:spPr bwMode="auto">
          <a:xfrm>
            <a:off x="109582" y="43132"/>
            <a:ext cx="8887384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kumimoji="0" lang="ja-JP" altLang="en-US" sz="2000" b="1" dirty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学術講演会口頭／ポスター発表時、申告すべきＣＯＩ状態</a:t>
            </a:r>
            <a:r>
              <a:rPr kumimoji="0" lang="en-US" altLang="ja-JP" sz="2000" b="1" dirty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(</a:t>
            </a:r>
            <a:r>
              <a:rPr kumimoji="0" lang="ja-JP" altLang="en-US" sz="2000" b="1" dirty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過去３年間</a:t>
            </a:r>
            <a:r>
              <a:rPr kumimoji="0" lang="en-US" altLang="ja-JP" sz="2000" b="1" dirty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)</a:t>
            </a:r>
            <a:r>
              <a:rPr kumimoji="0" lang="ja-JP" altLang="en-US" sz="2000" b="1" dirty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がないとき、</a:t>
            </a:r>
            <a:endParaRPr kumimoji="0" lang="en-US" altLang="ja-JP" sz="2000" b="1" dirty="0">
              <a:solidFill>
                <a:srgbClr val="0000FF"/>
              </a:solidFill>
              <a:latin typeface="+mj-ea"/>
              <a:ea typeface="+mj-ea"/>
              <a:cs typeface="HGP創英角ｺﾞｼｯｸUB" charset="0"/>
            </a:endParaRPr>
          </a:p>
          <a:p>
            <a:r>
              <a:rPr kumimoji="0" lang="ja-JP" altLang="en-US" sz="2000" b="1" dirty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様式１</a:t>
            </a:r>
            <a:r>
              <a:rPr kumimoji="0" lang="en-US" altLang="ja-JP" sz="2000" b="1" dirty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-A</a:t>
            </a:r>
            <a:r>
              <a:rPr kumimoji="0" lang="ja-JP" altLang="en-US" sz="2000" b="1" dirty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の様式にて開示</a:t>
            </a:r>
            <a:endParaRPr kumimoji="0" lang="en-US" altLang="ja-JP" sz="2000" b="1" dirty="0">
              <a:solidFill>
                <a:srgbClr val="0000FF"/>
              </a:solidFill>
              <a:latin typeface="+mj-ea"/>
              <a:ea typeface="+mj-ea"/>
              <a:cs typeface="HGP創英角ｺﾞｼｯｸUB" charset="0"/>
            </a:endParaRPr>
          </a:p>
        </p:txBody>
      </p:sp>
      <p:sp>
        <p:nvSpPr>
          <p:cNvPr id="15364" name="正方形/長方形 4"/>
          <p:cNvSpPr>
            <a:spLocks noChangeArrowheads="1"/>
          </p:cNvSpPr>
          <p:nvPr/>
        </p:nvSpPr>
        <p:spPr bwMode="auto">
          <a:xfrm>
            <a:off x="288925" y="1720850"/>
            <a:ext cx="8642350" cy="4586288"/>
          </a:xfrm>
          <a:prstGeom prst="rect">
            <a:avLst/>
          </a:prstGeom>
          <a:noFill/>
          <a:ln w="19050">
            <a:noFill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kumimoji="0" lang="ja-JP" altLang="en-US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288925" y="1223644"/>
            <a:ext cx="1582484" cy="461665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none" rtlCol="0">
            <a:spAutoFit/>
          </a:bodyPr>
          <a:lstStyle/>
          <a:p>
            <a:r>
              <a:rPr kumimoji="0" lang="ja-JP" altLang="en-US" dirty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様式１－Ａ</a:t>
            </a:r>
            <a:endParaRPr kumimoji="1" lang="ja-JP" altLang="en-US" dirty="0">
              <a:solidFill>
                <a:srgbClr val="0000FF"/>
              </a:solidFill>
              <a:latin typeface="+mj-ea"/>
              <a:ea typeface="+mj-e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830263" y="1723230"/>
            <a:ext cx="7535862" cy="955394"/>
          </a:xfrm>
          <a:solidFill>
            <a:srgbClr val="CCECFF"/>
          </a:solidFill>
          <a:ln>
            <a:solidFill>
              <a:srgbClr val="FFFF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kumimoji="0" lang="ja-JP" altLang="en-US" sz="2800" b="1" dirty="0">
                <a:solidFill>
                  <a:schemeClr val="tx1"/>
                </a:solidFill>
                <a:latin typeface="Arial" charset="0"/>
                <a:ea typeface="ＭＳ Ｐゴシック" charset="0"/>
              </a:rPr>
              <a:t>日本</a:t>
            </a:r>
            <a:r>
              <a:rPr kumimoji="0" lang="ja-JP" altLang="en-US" sz="2800" b="1" dirty="0">
                <a:latin typeface="Arial" charset="0"/>
                <a:ea typeface="ＭＳ Ｐゴシック" charset="0"/>
              </a:rPr>
              <a:t>骨髄腫</a:t>
            </a:r>
            <a:r>
              <a:rPr kumimoji="0" lang="ja-JP" altLang="en-US" sz="2800" b="1" dirty="0">
                <a:solidFill>
                  <a:schemeClr val="tx1"/>
                </a:solidFill>
                <a:latin typeface="Arial" charset="0"/>
                <a:ea typeface="ＭＳ Ｐゴシック" charset="0"/>
              </a:rPr>
              <a:t>学会</a:t>
            </a:r>
            <a:br>
              <a:rPr kumimoji="0" lang="en-US" altLang="ja-JP" sz="2800" b="1" dirty="0">
                <a:solidFill>
                  <a:schemeClr val="tx1"/>
                </a:solidFill>
                <a:latin typeface="Arial" charset="0"/>
                <a:ea typeface="ＭＳ Ｐゴシック" charset="0"/>
              </a:rPr>
            </a:br>
            <a:r>
              <a:rPr kumimoji="0" lang="ja-JP" altLang="en-US" sz="2800" b="1" dirty="0">
                <a:solidFill>
                  <a:schemeClr val="tx1"/>
                </a:solidFill>
                <a:latin typeface="Arial" charset="0"/>
                <a:ea typeface="ＭＳ Ｐゴシック" charset="0"/>
              </a:rPr>
              <a:t>ＣＯ Ｉ 開示</a:t>
            </a:r>
            <a:endParaRPr kumimoji="0" lang="en-US" altLang="ja-JP" sz="1800" b="1" i="1" dirty="0">
              <a:solidFill>
                <a:schemeClr val="tx1"/>
              </a:solidFill>
              <a:latin typeface="Times New Roman" charset="0"/>
              <a:ea typeface="ＭＳ Ｐゴシック" charset="0"/>
            </a:endParaRPr>
          </a:p>
        </p:txBody>
      </p:sp>
      <p:sp>
        <p:nvSpPr>
          <p:cNvPr id="17409" name="Rectangle 3"/>
          <p:cNvSpPr>
            <a:spLocks noGrp="1" noChangeArrowheads="1"/>
          </p:cNvSpPr>
          <p:nvPr>
            <p:ph idx="1"/>
          </p:nvPr>
        </p:nvSpPr>
        <p:spPr>
          <a:xfrm>
            <a:off x="641350" y="2751138"/>
            <a:ext cx="7921625" cy="3482975"/>
          </a:xfrm>
          <a:ln w="12700">
            <a:solidFill>
              <a:schemeClr val="tx1"/>
            </a:solidFill>
          </a:ln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1600" b="1" dirty="0">
                <a:latin typeface="Arial" charset="0"/>
                <a:ea typeface="ＭＳ Ｐゴシック" charset="0"/>
              </a:rPr>
              <a:t>■</a:t>
            </a:r>
            <a:r>
              <a:rPr kumimoji="0" lang="en-US" altLang="ja-JP" sz="1600" b="1" dirty="0">
                <a:latin typeface="Arial" charset="0"/>
                <a:ea typeface="ＭＳ Ｐゴシック" charset="0"/>
              </a:rPr>
              <a:t> </a:t>
            </a:r>
            <a:r>
              <a:rPr kumimoji="0" lang="ja-JP" altLang="en-US" sz="1600" b="1" dirty="0">
                <a:latin typeface="Arial" charset="0"/>
                <a:ea typeface="ＭＳ Ｐゴシック" charset="0"/>
              </a:rPr>
              <a:t>筆頭及び共同発表者が開示すべき</a:t>
            </a:r>
            <a:r>
              <a:rPr kumimoji="0" lang="en-US" altLang="ja-JP" sz="1600" b="1" dirty="0">
                <a:latin typeface="Arial" charset="0"/>
                <a:ea typeface="ＭＳ Ｐゴシック" charset="0"/>
              </a:rPr>
              <a:t>CO I </a:t>
            </a:r>
            <a:r>
              <a:rPr kumimoji="0" lang="ja-JP" altLang="en-US" sz="1600" b="1" dirty="0">
                <a:latin typeface="Arial" charset="0"/>
                <a:ea typeface="ＭＳ Ｐゴシック" charset="0"/>
              </a:rPr>
              <a:t>関係にある企業などとして、　　</a:t>
            </a:r>
            <a:r>
              <a:rPr kumimoji="0" lang="ja-JP" altLang="en-US" sz="2000" b="1" dirty="0">
                <a:latin typeface="Arial" charset="0"/>
                <a:ea typeface="ＭＳ Ｐゴシック" charset="0"/>
              </a:rPr>
              <a:t>　　　　　　　　　 </a:t>
            </a:r>
            <a:r>
              <a:rPr kumimoji="0" lang="ja-JP" altLang="en-US" sz="1400" b="1" dirty="0">
                <a:latin typeface="Arial" charset="0"/>
                <a:ea typeface="ＭＳ Ｐゴシック" charset="0"/>
              </a:rPr>
              <a:t>　　　</a:t>
            </a:r>
            <a:endParaRPr kumimoji="0" lang="en-US" altLang="ja-JP" sz="1400" b="1" dirty="0">
              <a:latin typeface="Arial" charset="0"/>
              <a:ea typeface="ＭＳ Ｐゴシック" charset="0"/>
            </a:endParaRPr>
          </a:p>
          <a:p>
            <a:pPr marL="266700" indent="-266700"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800" b="1" dirty="0">
                <a:latin typeface="Arial" charset="0"/>
                <a:ea typeface="ＭＳ Ｐゴシック" charset="0"/>
              </a:rPr>
              <a:t>　</a:t>
            </a:r>
            <a:r>
              <a:rPr kumimoji="0" lang="ja-JP" altLang="en-US" sz="1000" b="1" dirty="0">
                <a:latin typeface="Arial" charset="0"/>
                <a:ea typeface="ＭＳ Ｐゴシック" charset="0"/>
              </a:rPr>
              <a:t> </a:t>
            </a:r>
            <a:r>
              <a:rPr kumimoji="0" lang="ja-JP" altLang="en-US" sz="1600" b="1" dirty="0">
                <a:latin typeface="Arial" charset="0"/>
                <a:ea typeface="ＭＳ Ｐゴシック" charset="0"/>
              </a:rPr>
              <a:t>① 顧問（アドバイザーなど）：　　　　</a:t>
            </a:r>
            <a:r>
              <a:rPr kumimoji="0" lang="en-US" altLang="ja-JP" sz="1600" b="1" dirty="0">
                <a:latin typeface="Arial" charset="0"/>
                <a:ea typeface="ＭＳ Ｐゴシック" charset="0"/>
              </a:rPr>
              <a:t>◎◇</a:t>
            </a:r>
            <a:r>
              <a:rPr kumimoji="0" lang="ja-JP" altLang="en-US" sz="1600" b="1" dirty="0">
                <a:latin typeface="Arial" charset="0"/>
                <a:ea typeface="ＭＳ Ｐゴシック" charset="0"/>
              </a:rPr>
              <a:t>（</a:t>
            </a:r>
            <a:r>
              <a:rPr kumimoji="0" lang="en-US" altLang="ja-JP" sz="1600" b="1" dirty="0">
                <a:latin typeface="Arial" charset="0"/>
                <a:ea typeface="ＭＳ Ｐゴシック" charset="0"/>
              </a:rPr>
              <a:t>◯◯</a:t>
            </a:r>
            <a:r>
              <a:rPr kumimoji="0" lang="ja-JP" altLang="en-US" sz="1600" b="1" dirty="0">
                <a:latin typeface="Arial" charset="0"/>
                <a:ea typeface="ＭＳ Ｐゴシック" charset="0"/>
              </a:rPr>
              <a:t>製薬）</a:t>
            </a:r>
            <a:endParaRPr kumimoji="0" lang="en-US" altLang="ja-JP" sz="1600" b="1" dirty="0">
              <a:latin typeface="Arial" charset="0"/>
              <a:ea typeface="ＭＳ Ｐゴシック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1600" b="1" dirty="0">
                <a:latin typeface="Arial" charset="0"/>
                <a:ea typeface="ＭＳ Ｐゴシック" charset="0"/>
              </a:rPr>
              <a:t>　　② 株保有・利益：　　　　　　　　　　　なし</a:t>
            </a:r>
            <a:endParaRPr kumimoji="0" lang="en-US" altLang="ja-JP" sz="1600" b="1" dirty="0">
              <a:latin typeface="Arial" charset="0"/>
              <a:ea typeface="ＭＳ Ｐゴシック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1600" b="1" dirty="0">
                <a:latin typeface="Arial" charset="0"/>
                <a:ea typeface="ＭＳ Ｐゴシック" charset="0"/>
              </a:rPr>
              <a:t>　　③ 特許使用料：　　　　　　　　　　　　なし</a:t>
            </a:r>
            <a:endParaRPr kumimoji="0" lang="en-US" altLang="ja-JP" sz="1600" b="1" dirty="0">
              <a:latin typeface="Arial" charset="0"/>
              <a:ea typeface="ＭＳ Ｐゴシック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1600" b="1" dirty="0">
                <a:latin typeface="Arial" charset="0"/>
                <a:ea typeface="ＭＳ Ｐゴシック" charset="0"/>
              </a:rPr>
              <a:t>　　④ 講演料：　　　　　　　　　　　　　　　</a:t>
            </a:r>
            <a:r>
              <a:rPr kumimoji="0" lang="en-US" altLang="ja-JP" sz="1600" b="1" dirty="0">
                <a:latin typeface="Arial" charset="0"/>
                <a:ea typeface="ＭＳ Ｐゴシック" charset="0"/>
              </a:rPr>
              <a:t>△◇</a:t>
            </a:r>
            <a:r>
              <a:rPr kumimoji="0" lang="ja-JP" altLang="en-US" sz="1600" b="1" dirty="0">
                <a:latin typeface="Arial" charset="0"/>
                <a:ea typeface="ＭＳ Ｐゴシック" charset="0"/>
              </a:rPr>
              <a:t>（</a:t>
            </a:r>
            <a:r>
              <a:rPr kumimoji="0" lang="en-US" altLang="ja-JP" sz="1600" b="1" dirty="0">
                <a:latin typeface="Arial" charset="0"/>
                <a:ea typeface="ＭＳ Ｐゴシック" charset="0"/>
              </a:rPr>
              <a:t>◎△</a:t>
            </a:r>
            <a:r>
              <a:rPr kumimoji="0" lang="ja-JP" altLang="en-US" sz="1600" b="1" dirty="0">
                <a:latin typeface="Arial" charset="0"/>
                <a:ea typeface="ＭＳ Ｐゴシック" charset="0"/>
              </a:rPr>
              <a:t>製薬）、</a:t>
            </a:r>
            <a:r>
              <a:rPr kumimoji="0" lang="en-US" altLang="ja-JP" sz="1600" b="1" dirty="0">
                <a:latin typeface="Arial" charset="0"/>
                <a:ea typeface="ＭＳ Ｐゴシック" charset="0"/>
              </a:rPr>
              <a:t>◯▲</a:t>
            </a:r>
            <a:r>
              <a:rPr kumimoji="0" lang="ja-JP" altLang="en-US" sz="1600" b="1" dirty="0">
                <a:latin typeface="Arial" charset="0"/>
                <a:ea typeface="ＭＳ Ｐゴシック" charset="0"/>
              </a:rPr>
              <a:t>（</a:t>
            </a:r>
            <a:r>
              <a:rPr kumimoji="0" lang="en-US" altLang="ja-JP" sz="1600" b="1" dirty="0">
                <a:latin typeface="Arial" charset="0"/>
                <a:ea typeface="ＭＳ Ｐゴシック" charset="0"/>
              </a:rPr>
              <a:t>◯◯</a:t>
            </a:r>
            <a:r>
              <a:rPr kumimoji="0" lang="ja-JP" altLang="en-US" sz="1600" b="1" dirty="0">
                <a:latin typeface="Arial" charset="0"/>
                <a:ea typeface="ＭＳ Ｐゴシック" charset="0"/>
              </a:rPr>
              <a:t>製薬）</a:t>
            </a:r>
            <a:endParaRPr kumimoji="0" lang="en-US" altLang="ja-JP" sz="1600" b="1" dirty="0">
              <a:latin typeface="Arial" charset="0"/>
              <a:ea typeface="ＭＳ Ｐゴシック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1600" b="1" dirty="0">
                <a:latin typeface="Arial" charset="0"/>
                <a:ea typeface="ＭＳ Ｐゴシック" charset="0"/>
              </a:rPr>
              <a:t>　　⑤ 原稿料：　　　　　　　　　　　　  　　なし</a:t>
            </a:r>
            <a:endParaRPr kumimoji="0" lang="en-US" altLang="ja-JP" sz="1600" b="1" dirty="0">
              <a:latin typeface="Arial" charset="0"/>
              <a:ea typeface="ＭＳ Ｐゴシック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1600" b="1" dirty="0">
                <a:latin typeface="Arial" charset="0"/>
                <a:ea typeface="ＭＳ Ｐゴシック" charset="0"/>
              </a:rPr>
              <a:t>　　⑥ 受託研究・共同研究費：　　　　　</a:t>
            </a:r>
            <a:r>
              <a:rPr kumimoji="0" lang="en-US" altLang="ja-JP" sz="1600" b="1" dirty="0">
                <a:latin typeface="Arial" charset="0"/>
                <a:ea typeface="ＭＳ Ｐゴシック" charset="0"/>
              </a:rPr>
              <a:t>△◇</a:t>
            </a:r>
            <a:r>
              <a:rPr kumimoji="0" lang="ja-JP" altLang="en-US" sz="1600" b="1" dirty="0">
                <a:latin typeface="Arial" charset="0"/>
                <a:ea typeface="ＭＳ Ｐゴシック" charset="0"/>
              </a:rPr>
              <a:t>（○○製薬）</a:t>
            </a:r>
            <a:endParaRPr kumimoji="0" lang="en-US" altLang="ja-JP" sz="1600" b="1" dirty="0">
              <a:latin typeface="Arial" charset="0"/>
              <a:ea typeface="ＭＳ Ｐゴシック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1600" b="1" dirty="0">
                <a:latin typeface="Arial" charset="0"/>
                <a:ea typeface="ＭＳ Ｐゴシック" charset="0"/>
              </a:rPr>
              <a:t>　　⑦ 奨学寄付金：　 　　　　　　　　　　 </a:t>
            </a:r>
            <a:r>
              <a:rPr kumimoji="0" lang="en-US" altLang="ja-JP" sz="1600" b="1" dirty="0">
                <a:latin typeface="Arial" charset="0"/>
                <a:ea typeface="ＭＳ Ｐゴシック" charset="0"/>
              </a:rPr>
              <a:t>△◇</a:t>
            </a:r>
            <a:r>
              <a:rPr kumimoji="0" lang="ja-JP" altLang="en-US" sz="1600" b="1" dirty="0">
                <a:latin typeface="Arial" charset="0"/>
                <a:ea typeface="ＭＳ Ｐゴシック" charset="0"/>
              </a:rPr>
              <a:t>（○○製薬）　　</a:t>
            </a:r>
            <a:endParaRPr kumimoji="0" lang="en-US" altLang="ja-JP" sz="1600" b="1" dirty="0">
              <a:latin typeface="Arial" charset="0"/>
              <a:ea typeface="ＭＳ Ｐゴシック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en-US" altLang="ja-JP" sz="1600" b="1" dirty="0">
                <a:latin typeface="Arial" charset="0"/>
                <a:ea typeface="ＭＳ Ｐゴシック" charset="0"/>
              </a:rPr>
              <a:t>     </a:t>
            </a:r>
            <a:r>
              <a:rPr kumimoji="0" lang="ja-JP" altLang="en-US" sz="1600" b="1" dirty="0">
                <a:latin typeface="Arial" charset="0"/>
                <a:ea typeface="ＭＳ Ｐゴシック" charset="0"/>
              </a:rPr>
              <a:t>⑧ 寄付講座所属：　　　　　　　　　　</a:t>
            </a:r>
            <a:r>
              <a:rPr kumimoji="0" lang="en-US" altLang="ja-JP" sz="1600" b="1" dirty="0">
                <a:latin typeface="Arial" charset="0"/>
                <a:ea typeface="ＭＳ Ｐゴシック" charset="0"/>
              </a:rPr>
              <a:t>★★</a:t>
            </a:r>
            <a:r>
              <a:rPr kumimoji="0" lang="ja-JP" altLang="en-US" sz="1600" b="1" dirty="0">
                <a:latin typeface="Arial" charset="0"/>
                <a:ea typeface="ＭＳ Ｐゴシック" charset="0"/>
              </a:rPr>
              <a:t>（○○製薬）</a:t>
            </a:r>
            <a:endParaRPr kumimoji="0" lang="en-US" altLang="ja-JP" sz="1600" b="1" dirty="0">
              <a:latin typeface="Arial" charset="0"/>
              <a:ea typeface="ＭＳ Ｐゴシック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1600" b="1" dirty="0">
                <a:latin typeface="Arial" charset="0"/>
                <a:ea typeface="ＭＳ Ｐゴシック" charset="0"/>
              </a:rPr>
              <a:t>　　⑨ 贈答品などの報酬：　　　　 　　　なし</a:t>
            </a:r>
            <a:endParaRPr kumimoji="0" lang="en-US" altLang="ja-JP" sz="1600" b="1" dirty="0">
              <a:latin typeface="Arial" charset="0"/>
              <a:ea typeface="ＭＳ Ｐゴシック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1600" b="1" dirty="0">
                <a:latin typeface="Arial" charset="0"/>
                <a:ea typeface="ＭＳ Ｐゴシック" charset="0"/>
              </a:rPr>
              <a:t>　　⑩ 企業や営利を目的とした団体の被雇用者である：</a:t>
            </a:r>
            <a:r>
              <a:rPr kumimoji="0" lang="en-US" altLang="ja-JP" sz="1600" b="1" dirty="0">
                <a:latin typeface="Arial" charset="0"/>
                <a:ea typeface="ＭＳ Ｐゴシック" charset="0"/>
              </a:rPr>
              <a:t>★◇</a:t>
            </a:r>
            <a:r>
              <a:rPr kumimoji="0" lang="ja-JP" altLang="en-US" sz="1600" b="1" dirty="0">
                <a:latin typeface="Arial" charset="0"/>
                <a:ea typeface="ＭＳ Ｐゴシック" charset="0"/>
              </a:rPr>
              <a:t>（○○製薬）</a:t>
            </a:r>
            <a:endParaRPr kumimoji="0" lang="en-US" altLang="ja-JP" sz="1600" b="1" dirty="0">
              <a:latin typeface="Arial" charset="0"/>
              <a:ea typeface="ＭＳ Ｐゴシック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1600" b="1" dirty="0">
                <a:latin typeface="Arial" charset="0"/>
                <a:ea typeface="ＭＳ Ｐゴシック" charset="0"/>
              </a:rPr>
              <a:t>　　⑪ 試料・薬剤などの提供：　　　　　〇〇製薬</a:t>
            </a:r>
            <a:endParaRPr kumimoji="0" lang="en-US" altLang="ja-JP" sz="1600" b="1" dirty="0">
              <a:latin typeface="Arial" charset="0"/>
              <a:ea typeface="ＭＳ Ｐゴシック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1600" b="1" dirty="0">
                <a:latin typeface="Arial" charset="0"/>
                <a:ea typeface="ＭＳ Ｐゴシック" charset="0"/>
              </a:rPr>
              <a:t>　　⑫ </a:t>
            </a:r>
            <a:r>
              <a:rPr kumimoji="0" lang="zh-TW" altLang="en-US" sz="1600" b="1" dirty="0">
                <a:latin typeface="Arial" charset="0"/>
                <a:ea typeface="ＭＳ Ｐゴシック" charset="0"/>
              </a:rPr>
              <a:t>適応外使用</a:t>
            </a:r>
            <a:r>
              <a:rPr kumimoji="0" lang="ja-JP" altLang="en-US" sz="1600" b="1" dirty="0">
                <a:latin typeface="Arial" charset="0"/>
                <a:ea typeface="ＭＳ Ｐゴシック" charset="0"/>
              </a:rPr>
              <a:t>：</a:t>
            </a:r>
            <a:r>
              <a:rPr kumimoji="0" lang="zh-TW" altLang="en-US" sz="1600" b="1" dirty="0">
                <a:latin typeface="Arial" charset="0"/>
                <a:ea typeface="ＭＳ Ｐゴシック" charset="0"/>
              </a:rPr>
              <a:t>　　　　　　　</a:t>
            </a:r>
            <a:r>
              <a:rPr kumimoji="0" lang="ja-JP" altLang="en-US" sz="1600" b="1" dirty="0">
                <a:latin typeface="Arial" charset="0"/>
                <a:ea typeface="ＭＳ Ｐゴシック" charset="0"/>
              </a:rPr>
              <a:t>　　　　 </a:t>
            </a:r>
            <a:r>
              <a:rPr kumimoji="0" lang="zh-TW" altLang="en-US" sz="1600" b="1" dirty="0">
                <a:latin typeface="Arial" charset="0"/>
                <a:ea typeface="ＭＳ Ｐゴシック" charset="0"/>
              </a:rPr>
              <a:t>薬品名</a:t>
            </a:r>
            <a:r>
              <a:rPr kumimoji="0" lang="ja-JP" altLang="en-US" sz="1600" b="1" dirty="0">
                <a:latin typeface="Arial" charset="0"/>
                <a:ea typeface="ＭＳ Ｐゴシック" charset="0"/>
              </a:rPr>
              <a:t>（○○製薬）</a:t>
            </a:r>
            <a:endParaRPr kumimoji="0" lang="en-US" altLang="ja-JP" sz="1600" b="1" dirty="0">
              <a:latin typeface="Arial" charset="0"/>
              <a:ea typeface="ＭＳ Ｐゴシック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kumimoji="0" lang="en-US" altLang="ja-JP" sz="1600" b="1" dirty="0">
              <a:latin typeface="Arial" charset="0"/>
              <a:ea typeface="ＭＳ Ｐゴシック" charset="0"/>
            </a:endParaRPr>
          </a:p>
          <a:p>
            <a:pPr eaLnBrk="1" hangingPunct="1">
              <a:lnSpc>
                <a:spcPct val="80000"/>
              </a:lnSpc>
              <a:buNone/>
            </a:pPr>
            <a:r>
              <a:rPr kumimoji="0" lang="ja-JP" altLang="en-US" sz="1600" b="1" dirty="0">
                <a:latin typeface="Arial" charset="0"/>
                <a:ea typeface="ＭＳ Ｐゴシック" charset="0"/>
              </a:rPr>
              <a:t>■</a:t>
            </a:r>
            <a:r>
              <a:rPr kumimoji="0" lang="en-US" altLang="ja-JP" sz="1600" b="1" dirty="0">
                <a:latin typeface="Arial" charset="0"/>
                <a:ea typeface="ＭＳ Ｐゴシック" charset="0"/>
              </a:rPr>
              <a:t> </a:t>
            </a:r>
            <a:r>
              <a:rPr kumimoji="0" lang="ja-JP" altLang="en-US" sz="1600" b="1" dirty="0">
                <a:latin typeface="Arial" charset="0"/>
                <a:ea typeface="ＭＳ Ｐゴシック" charset="0"/>
              </a:rPr>
              <a:t>本研究は○○（機関名）において、ＩＲＢの承認を得ている。</a:t>
            </a:r>
          </a:p>
        </p:txBody>
      </p:sp>
      <p:sp>
        <p:nvSpPr>
          <p:cNvPr id="17411" name="正方形/長方形 3"/>
          <p:cNvSpPr>
            <a:spLocks noChangeArrowheads="1"/>
          </p:cNvSpPr>
          <p:nvPr/>
        </p:nvSpPr>
        <p:spPr bwMode="auto">
          <a:xfrm>
            <a:off x="382588" y="65088"/>
            <a:ext cx="823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kumimoji="0" lang="ja-JP" altLang="en-US" sz="1800" b="1" dirty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学術講演会口頭／ポスター発表時、申告すべきＣＯＩ状態</a:t>
            </a:r>
            <a:r>
              <a:rPr kumimoji="0" lang="en-US" altLang="ja-JP" sz="1800" b="1" dirty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(</a:t>
            </a:r>
            <a:r>
              <a:rPr kumimoji="0" lang="ja-JP" altLang="en-US" sz="1800" b="1" dirty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過去３年間</a:t>
            </a:r>
            <a:r>
              <a:rPr kumimoji="0" lang="en-US" altLang="ja-JP" sz="1800" b="1" dirty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)</a:t>
            </a:r>
            <a:r>
              <a:rPr kumimoji="0" lang="ja-JP" altLang="en-US" sz="1800" b="1" dirty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があるときは、様式１</a:t>
            </a:r>
            <a:r>
              <a:rPr kumimoji="0" lang="en-US" altLang="ja-JP" sz="1800" b="1" dirty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-B, </a:t>
            </a:r>
            <a:r>
              <a:rPr kumimoji="0" lang="ja-JP" altLang="en-US" sz="1800" b="1" dirty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もしくは１－</a:t>
            </a:r>
            <a:r>
              <a:rPr kumimoji="0" lang="en-US" altLang="ja-JP" sz="1800" b="1" dirty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C</a:t>
            </a:r>
            <a:r>
              <a:rPr kumimoji="0" lang="ja-JP" altLang="en-US" sz="1800" b="1" dirty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の様式にて開示</a:t>
            </a:r>
            <a:endParaRPr kumimoji="0" lang="en-US" altLang="ja-JP" sz="2000" b="1" dirty="0">
              <a:solidFill>
                <a:srgbClr val="0000FF"/>
              </a:solidFill>
              <a:latin typeface="+mj-ea"/>
              <a:ea typeface="+mj-ea"/>
              <a:cs typeface="HGP創英角ｺﾞｼｯｸUB" charset="0"/>
            </a:endParaRPr>
          </a:p>
        </p:txBody>
      </p:sp>
      <p:sp>
        <p:nvSpPr>
          <p:cNvPr id="17412" name="正方形/長方形 4"/>
          <p:cNvSpPr>
            <a:spLocks noChangeArrowheads="1"/>
          </p:cNvSpPr>
          <p:nvPr/>
        </p:nvSpPr>
        <p:spPr bwMode="auto">
          <a:xfrm>
            <a:off x="285750" y="1583807"/>
            <a:ext cx="8450263" cy="5162133"/>
          </a:xfrm>
          <a:prstGeom prst="rect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kumimoji="0" lang="ja-JP" altLang="en-US"/>
          </a:p>
        </p:txBody>
      </p:sp>
      <p:sp>
        <p:nvSpPr>
          <p:cNvPr id="17413" name="テキスト ボックス 2"/>
          <p:cNvSpPr txBox="1">
            <a:spLocks noChangeArrowheads="1"/>
          </p:cNvSpPr>
          <p:nvPr/>
        </p:nvSpPr>
        <p:spPr bwMode="auto">
          <a:xfrm>
            <a:off x="463861" y="602678"/>
            <a:ext cx="7745412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kumimoji="0" lang="ja-JP" altLang="en-US" sz="1400" b="1" dirty="0">
                <a:solidFill>
                  <a:srgbClr val="00B0F0"/>
                </a:solidFill>
                <a:latin typeface="+mj-ea"/>
                <a:ea typeface="+mj-ea"/>
                <a:cs typeface="HGP創英角ｺﾞｼｯｸUB" charset="0"/>
              </a:rPr>
              <a:t> </a:t>
            </a:r>
            <a:r>
              <a:rPr kumimoji="0" lang="ja-JP" altLang="en-US" sz="1200" dirty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記載例</a:t>
            </a:r>
            <a:r>
              <a:rPr kumimoji="0" lang="ja-JP" altLang="en-US" sz="1200" dirty="0">
                <a:solidFill>
                  <a:srgbClr val="0070C0"/>
                </a:solidFill>
                <a:latin typeface="+mn-ea"/>
                <a:ea typeface="+mn-ea"/>
                <a:cs typeface="HGP創英角ｺﾞｼｯｸUB" charset="0"/>
              </a:rPr>
              <a:t>：　</a:t>
            </a:r>
            <a:r>
              <a:rPr kumimoji="0" lang="ja-JP" altLang="en-US" sz="1200" dirty="0">
                <a:solidFill>
                  <a:srgbClr val="0000FF"/>
                </a:solidFill>
                <a:latin typeface="+mn-ea"/>
                <a:ea typeface="+mn-ea"/>
                <a:cs typeface="HGP創英角ｺﾞｼｯｸUB" charset="0"/>
              </a:rPr>
              <a:t>発表者の姓および企業名を記載      </a:t>
            </a:r>
            <a:r>
              <a:rPr kumimoji="0" lang="en-US" altLang="ja-JP" sz="1200" dirty="0">
                <a:solidFill>
                  <a:srgbClr val="0000FF"/>
                </a:solidFill>
                <a:latin typeface="+mn-ea"/>
                <a:ea typeface="+mn-ea"/>
                <a:cs typeface="HGP創英角ｺﾞｼｯｸUB" charset="0"/>
              </a:rPr>
              <a:t>[</a:t>
            </a:r>
            <a:r>
              <a:rPr kumimoji="0" lang="ja-JP" altLang="en-US" sz="1200" dirty="0">
                <a:solidFill>
                  <a:srgbClr val="0000FF"/>
                </a:solidFill>
                <a:latin typeface="+mn-ea"/>
                <a:ea typeface="+mn-ea"/>
                <a:cs typeface="HGP創英角ｺﾞｼｯｸUB" charset="0"/>
              </a:rPr>
              <a:t>例</a:t>
            </a:r>
            <a:r>
              <a:rPr kumimoji="0" lang="en-US" altLang="ja-JP" sz="1200" dirty="0">
                <a:solidFill>
                  <a:srgbClr val="0000FF"/>
                </a:solidFill>
                <a:latin typeface="+mn-ea"/>
                <a:ea typeface="+mn-ea"/>
                <a:cs typeface="HGP創英角ｺﾞｼｯｸUB" charset="0"/>
              </a:rPr>
              <a:t>]</a:t>
            </a:r>
            <a:r>
              <a:rPr kumimoji="0" lang="ja-JP" altLang="en-US" sz="1200">
                <a:solidFill>
                  <a:srgbClr val="0000FF"/>
                </a:solidFill>
                <a:latin typeface="+mn-ea"/>
                <a:ea typeface="+mn-ea"/>
                <a:cs typeface="HGP創英角ｺﾞｼｯｸUB" charset="0"/>
              </a:rPr>
              <a:t>　骨髄、</a:t>
            </a:r>
            <a:r>
              <a:rPr kumimoji="0" lang="ja-JP" altLang="en-US" sz="1200" dirty="0">
                <a:solidFill>
                  <a:srgbClr val="0000FF"/>
                </a:solidFill>
                <a:latin typeface="+mn-ea"/>
                <a:ea typeface="+mn-ea"/>
                <a:cs typeface="HGP創英角ｺﾞｼｯｸUB" charset="0"/>
              </a:rPr>
              <a:t>山田 （</a:t>
            </a:r>
            <a:r>
              <a:rPr kumimoji="0" lang="en-US" altLang="ja-JP" sz="1200" dirty="0">
                <a:solidFill>
                  <a:srgbClr val="0000FF"/>
                </a:solidFill>
                <a:latin typeface="+mn-ea"/>
                <a:ea typeface="+mn-ea"/>
                <a:cs typeface="HGP創英角ｺﾞｼｯｸUB" charset="0"/>
              </a:rPr>
              <a:t>ABC</a:t>
            </a:r>
            <a:r>
              <a:rPr kumimoji="0" lang="ja-JP" altLang="en-US" sz="1200" dirty="0">
                <a:solidFill>
                  <a:srgbClr val="0000FF"/>
                </a:solidFill>
                <a:latin typeface="+mn-ea"/>
                <a:ea typeface="+mn-ea"/>
                <a:cs typeface="HGP創英角ｺﾞｼｯｸUB" charset="0"/>
              </a:rPr>
              <a:t>製薬）</a:t>
            </a:r>
            <a:endParaRPr kumimoji="0" lang="en-US" altLang="ja-JP" sz="1200" dirty="0">
              <a:solidFill>
                <a:srgbClr val="0000FF"/>
              </a:solidFill>
              <a:latin typeface="+mn-ea"/>
              <a:ea typeface="+mn-ea"/>
              <a:cs typeface="HGP創英角ｺﾞｼｯｸUB" charset="0"/>
            </a:endParaRPr>
          </a:p>
          <a:p>
            <a:r>
              <a:rPr kumimoji="0" lang="ja-JP" altLang="en-US" sz="1200" dirty="0">
                <a:solidFill>
                  <a:srgbClr val="0000FF"/>
                </a:solidFill>
                <a:latin typeface="+mn-ea"/>
                <a:ea typeface="+mn-ea"/>
                <a:cs typeface="HGP創英角ｺﾞｼｯｸUB" charset="0"/>
              </a:rPr>
              <a:t>　　　　　　　　　           　　　　　　　　　　　　　　　　</a:t>
            </a:r>
            <a:r>
              <a:rPr lang="en-US" altLang="ja-JP" sz="1200" dirty="0">
                <a:solidFill>
                  <a:srgbClr val="0000FF"/>
                </a:solidFill>
                <a:latin typeface="+mn-ea"/>
                <a:ea typeface="+mn-ea"/>
                <a:cs typeface="HGP創英角ｺﾞｼｯｸUB" charset="0"/>
              </a:rPr>
              <a:t>①</a:t>
            </a:r>
            <a:r>
              <a:rPr lang="ja-JP" altLang="en-US" sz="1200" dirty="0">
                <a:solidFill>
                  <a:srgbClr val="0000FF"/>
                </a:solidFill>
                <a:latin typeface="+mn-ea"/>
                <a:ea typeface="+mn-ea"/>
                <a:cs typeface="HGP創英角ｺﾞｼｯｸUB" charset="0"/>
              </a:rPr>
              <a:t>から</a:t>
            </a:r>
            <a:r>
              <a:rPr lang="en-US" altLang="ja-JP" sz="1200" dirty="0">
                <a:solidFill>
                  <a:srgbClr val="0000FF"/>
                </a:solidFill>
                <a:latin typeface="+mn-ea"/>
                <a:ea typeface="+mn-ea"/>
                <a:cs typeface="HGP創英角ｺﾞｼｯｸUB" charset="0"/>
              </a:rPr>
              <a:t>⑫</a:t>
            </a:r>
            <a:r>
              <a:rPr lang="ja-JP" altLang="en-US" sz="1200" dirty="0">
                <a:solidFill>
                  <a:srgbClr val="0000FF"/>
                </a:solidFill>
                <a:latin typeface="+mn-ea"/>
                <a:ea typeface="+mn-ea"/>
                <a:cs typeface="HGP創英角ｺﾞｼｯｸUB" charset="0"/>
              </a:rPr>
              <a:t>の項目で「なし」のものは、項目自体を記載しなくても</a:t>
            </a:r>
            <a:r>
              <a:rPr lang="ja-JP" altLang="en-US" sz="1200" dirty="0">
                <a:solidFill>
                  <a:srgbClr val="0070C0"/>
                </a:solidFill>
                <a:latin typeface="+mn-ea"/>
                <a:ea typeface="+mn-ea"/>
                <a:cs typeface="HGP創英角ｺﾞｼｯｸUB" charset="0"/>
              </a:rPr>
              <a:t>可。</a:t>
            </a: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463861" y="1094803"/>
            <a:ext cx="1359668" cy="461665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none" rtlCol="0">
            <a:spAutoFit/>
          </a:bodyPr>
          <a:lstStyle/>
          <a:p>
            <a:r>
              <a:rPr kumimoji="0" lang="ja-JP" altLang="en-US" dirty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様式１</a:t>
            </a:r>
            <a:r>
              <a:rPr kumimoji="0" lang="en-US" altLang="ja-JP" dirty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-B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825</TotalTime>
  <Words>131</Words>
  <Application>Microsoft Office PowerPoint</Application>
  <PresentationFormat>画面に合わせる (4:3)</PresentationFormat>
  <Paragraphs>30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HGP創英角ｺﾞｼｯｸUB</vt:lpstr>
      <vt:lpstr>ＭＳ Ｐゴシック</vt:lpstr>
      <vt:lpstr>Arial</vt:lpstr>
      <vt:lpstr>Calibri</vt:lpstr>
      <vt:lpstr>Times New Roman</vt:lpstr>
      <vt:lpstr>Office ​​テーマ</vt:lpstr>
      <vt:lpstr>日本骨髄腫学会 ＣＯ Ｉ 開示</vt:lpstr>
      <vt:lpstr>日本骨髄腫学会 ＣＯ Ｉ 開示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Travis Alexander Yano</dc:creator>
  <cp:lastModifiedBy>林 彩香</cp:lastModifiedBy>
  <cp:revision>146</cp:revision>
  <dcterms:created xsi:type="dcterms:W3CDTF">2000-09-04T17:39:07Z</dcterms:created>
  <dcterms:modified xsi:type="dcterms:W3CDTF">2019-04-01T09:27:26Z</dcterms:modified>
</cp:coreProperties>
</file>